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5" r:id="rId8"/>
    <p:sldId id="266" r:id="rId9"/>
    <p:sldId id="282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10" Type="http://schemas.openxmlformats.org/officeDocument/2006/relationships/image" Target="../media/image40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Relationship Id="rId9" Type="http://schemas.openxmlformats.org/officeDocument/2006/relationships/image" Target="../media/image5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6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2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12" Type="http://schemas.openxmlformats.org/officeDocument/2006/relationships/image" Target="../media/image21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15.jpg"/><Relationship Id="rId11" Type="http://schemas.openxmlformats.org/officeDocument/2006/relationships/image" Target="../media/image20.jpg"/><Relationship Id="rId5" Type="http://schemas.openxmlformats.org/officeDocument/2006/relationships/image" Target="../media/image14.jpg"/><Relationship Id="rId15" Type="http://schemas.openxmlformats.org/officeDocument/2006/relationships/image" Target="../media/image24.jpg"/><Relationship Id="rId10" Type="http://schemas.openxmlformats.org/officeDocument/2006/relationships/image" Target="../media/image19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Relationship Id="rId1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10" Type="http://schemas.openxmlformats.org/officeDocument/2006/relationships/image" Target="../media/image32.jp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prstTxWarp prst="textCanUp">
              <a:avLst/>
            </a:prstTxWarp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b="1" cap="none" dirty="0" smtClean="0">
                <a:ln/>
                <a:solidFill>
                  <a:schemeClr val="accent3"/>
                </a:solidFill>
              </a:rPr>
              <a:t>Cinque meravigliosi anni…</a:t>
            </a:r>
            <a:endParaRPr lang="it-IT" b="1" cap="none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4101328"/>
            <a:ext cx="9448800" cy="685800"/>
          </a:xfrm>
        </p:spPr>
        <p:txBody>
          <a:bodyPr>
            <a:prstTxWarp prst="textDeflateTop">
              <a:avLst/>
            </a:prstTxWarp>
          </a:bodyPr>
          <a:lstStyle/>
          <a:p>
            <a:r>
              <a:rPr lang="it-IT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Un saluto speciale per i nostri ragazzi ! </a:t>
            </a:r>
            <a:endParaRPr lang="it-IT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buon viagg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240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391">
        <p:split orient="vert"/>
      </p:transition>
    </mc:Choice>
    <mc:Fallback xmlns="">
      <p:transition spd="slow" advTm="1039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1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679590" y="3064489"/>
            <a:ext cx="675065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5400" b="1" dirty="0" smtClean="0">
                <a:ln/>
                <a:solidFill>
                  <a:schemeClr val="accent3"/>
                </a:solidFill>
              </a:rPr>
              <a:t>Hanno messo forti radici</a:t>
            </a:r>
            <a:endParaRPr lang="it-IT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2" t="31065" r="10258"/>
          <a:stretch/>
        </p:blipFill>
        <p:spPr>
          <a:xfrm rot="11081064" flipV="1">
            <a:off x="8800107" y="4964377"/>
            <a:ext cx="3180521" cy="166055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44" y="4890975"/>
            <a:ext cx="3344308" cy="187831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3568">
            <a:off x="7909560" y="480265"/>
            <a:ext cx="4071068" cy="228997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4773">
            <a:off x="3785506" y="4033950"/>
            <a:ext cx="4699221" cy="264331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5360">
            <a:off x="4248778" y="322741"/>
            <a:ext cx="3315427" cy="2695616"/>
          </a:xfrm>
          <a:prstGeom prst="rect">
            <a:avLst/>
          </a:prstGeom>
        </p:spPr>
      </p:pic>
      <p:pic>
        <p:nvPicPr>
          <p:cNvPr id="13" name="Immagine 12" descr="Erba verde e radici fotografia stock. Immagine di radici ..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28" y="2941837"/>
            <a:ext cx="2438400" cy="162458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6" b="24290"/>
          <a:stretch/>
        </p:blipFill>
        <p:spPr>
          <a:xfrm rot="218591">
            <a:off x="177502" y="211668"/>
            <a:ext cx="3433768" cy="255857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712">
            <a:off x="9531314" y="3005811"/>
            <a:ext cx="2660686" cy="1496636"/>
          </a:xfrm>
          <a:prstGeom prst="rect">
            <a:avLst/>
          </a:prstGeom>
        </p:spPr>
      </p:pic>
      <p:sp>
        <p:nvSpPr>
          <p:cNvPr id="3" name="Freccia circolare a sinistra 2"/>
          <p:cNvSpPr/>
          <p:nvPr/>
        </p:nvSpPr>
        <p:spPr>
          <a:xfrm rot="5034484">
            <a:off x="2170132" y="3727318"/>
            <a:ext cx="693144" cy="145713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830203"/>
      </p:ext>
    </p:extLst>
  </p:cSld>
  <p:clrMapOvr>
    <a:masterClrMapping/>
  </p:clrMapOvr>
  <p:transition spd="slow" advTm="2095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213">
            <a:off x="235889" y="270344"/>
            <a:ext cx="3228229" cy="242117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2" t="7113" r="27745" b="22752"/>
          <a:stretch/>
        </p:blipFill>
        <p:spPr>
          <a:xfrm rot="21367339">
            <a:off x="3856383" y="333955"/>
            <a:ext cx="2862470" cy="217070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19">
            <a:off x="335753" y="2890594"/>
            <a:ext cx="2800226" cy="373363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 rot="21224570">
            <a:off x="3786260" y="3000290"/>
            <a:ext cx="3586868" cy="358686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9" t="12000" r="889" b="17667"/>
          <a:stretch/>
        </p:blipFill>
        <p:spPr>
          <a:xfrm rot="205273">
            <a:off x="8056659" y="3268482"/>
            <a:ext cx="3538873" cy="3318676"/>
          </a:xfrm>
          <a:prstGeom prst="rect">
            <a:avLst/>
          </a:prstGeom>
        </p:spPr>
      </p:pic>
      <p:pic>
        <p:nvPicPr>
          <p:cNvPr id="9" name="Immagine 8" descr="Tree Management (Tree Warden) - Hailsham Town Council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2286">
            <a:off x="8231591" y="358210"/>
            <a:ext cx="2685634" cy="2122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9693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657">
        <p15:prstTrans prst="airplane"/>
      </p:transition>
    </mc:Choice>
    <mc:Fallback xmlns="">
      <p:transition spd="slow" advTm="116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4" b="24333"/>
          <a:stretch/>
        </p:blipFill>
        <p:spPr>
          <a:xfrm>
            <a:off x="506730" y="0"/>
            <a:ext cx="3837637" cy="329184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230" y="262890"/>
            <a:ext cx="2074545" cy="276606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37" y="3291840"/>
            <a:ext cx="2473763" cy="139149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080" y="3726180"/>
            <a:ext cx="3939540" cy="295465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801" y="3643766"/>
            <a:ext cx="3988465" cy="299134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160060"/>
            <a:ext cx="2674590" cy="3566120"/>
          </a:xfrm>
          <a:prstGeom prst="rect">
            <a:avLst/>
          </a:prstGeom>
        </p:spPr>
      </p:pic>
      <p:pic>
        <p:nvPicPr>
          <p:cNvPr id="10" name="Immagine 9" descr="Big Tree Lonely Handsome · Free photo on Pixabay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70"/>
          <a:stretch/>
        </p:blipFill>
        <p:spPr>
          <a:xfrm>
            <a:off x="9532096" y="160060"/>
            <a:ext cx="2599105" cy="2212517"/>
          </a:xfrm>
          <a:prstGeom prst="rect">
            <a:avLst/>
          </a:prstGeom>
        </p:spPr>
      </p:pic>
      <p:sp>
        <p:nvSpPr>
          <p:cNvPr id="4" name="AutoShape 2" descr="blob:https://web.whatsapp.com/e0e72475-5d61-4cb3-a2f0-fffd24b594a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AutoShape 4" descr="blob:https://web.whatsapp.com/e0e72475-5d61-4cb3-a2f0-fffd24b594a9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4826442"/>
            <a:ext cx="2592125" cy="194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32009"/>
      </p:ext>
    </p:extLst>
  </p:cSld>
  <p:clrMapOvr>
    <a:masterClrMapping/>
  </p:clrMapOvr>
  <p:transition spd="slow" advTm="1074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0" t="33250" r="6912" b="8429"/>
          <a:stretch/>
        </p:blipFill>
        <p:spPr>
          <a:xfrm>
            <a:off x="7180650" y="1773140"/>
            <a:ext cx="4874504" cy="400745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" t="20000" b="6667"/>
          <a:stretch/>
        </p:blipFill>
        <p:spPr>
          <a:xfrm>
            <a:off x="1889396" y="3912040"/>
            <a:ext cx="5166360" cy="291685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4" t="8333" r="11916" b="30550"/>
          <a:stretch/>
        </p:blipFill>
        <p:spPr>
          <a:xfrm>
            <a:off x="63123" y="1502796"/>
            <a:ext cx="5200639" cy="2321781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817346" y="0"/>
            <a:ext cx="9374654" cy="159026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it-IT" sz="540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Sempre Uniti… </a:t>
            </a:r>
          </a:p>
          <a:p>
            <a:pPr algn="ctr"/>
            <a:r>
              <a:rPr lang="it-IT" sz="540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anche se distanti ! ! !   </a:t>
            </a:r>
            <a:endParaRPr lang="it-IT" sz="5400" b="0" cap="none" spc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652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542">
        <p14:doors dir="vert"/>
      </p:transition>
    </mc:Choice>
    <mc:Fallback xmlns="">
      <p:transition spd="slow" advTm="105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06163" y="2721332"/>
            <a:ext cx="7962907" cy="20003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it-IT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Continuate a nutrirvi</a:t>
            </a:r>
          </a:p>
          <a:p>
            <a:pPr algn="ctr"/>
            <a:r>
              <a:rPr lang="it-IT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con i veri valori..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Immagine 2" descr="Gocce di Armonia: IA Le strade dell'Amicizi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986" y="4736988"/>
            <a:ext cx="2828014" cy="2121011"/>
          </a:xfrm>
          <a:prstGeom prst="rect">
            <a:avLst/>
          </a:prstGeom>
        </p:spPr>
      </p:pic>
      <p:pic>
        <p:nvPicPr>
          <p:cNvPr id="4" name="Immagine 3" descr="Le canzoni d'amore più belle italiane The best ‿ #5 - YouTub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48" y="151073"/>
            <a:ext cx="3427012" cy="2570259"/>
          </a:xfrm>
          <a:prstGeom prst="rect">
            <a:avLst/>
          </a:prstGeom>
        </p:spPr>
      </p:pic>
      <p:pic>
        <p:nvPicPr>
          <p:cNvPr id="5" name="Immagine 4" descr="La lealtà - Il Quotidiano In Class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402" y="827044"/>
            <a:ext cx="4190903" cy="1894288"/>
          </a:xfrm>
          <a:prstGeom prst="rect">
            <a:avLst/>
          </a:prstGeom>
        </p:spPr>
      </p:pic>
      <p:pic>
        <p:nvPicPr>
          <p:cNvPr id="6" name="Immagine 5" descr="Famiglia 2, Disegni per bambini da colorar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48" y="4521721"/>
            <a:ext cx="2803939" cy="22487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147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5764">
        <p14:doors dir="vert"/>
      </p:transition>
    </mc:Choice>
    <mc:Fallback xmlns="">
      <p:transition spd="slow" advTm="157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91056" y="1380761"/>
            <a:ext cx="5088610" cy="1624832"/>
          </a:xfrm>
          <a:prstGeom prst="rect">
            <a:avLst/>
          </a:prstGeom>
        </p:spPr>
        <p:txBody>
          <a:bodyPr wrap="none">
            <a:prstTxWarp prst="textDoubleWave1">
              <a:avLst/>
            </a:prstTxWarp>
            <a:spAutoFit/>
          </a:bodyPr>
          <a:lstStyle/>
          <a:p>
            <a:pPr algn="ctr"/>
            <a:r>
              <a:rPr lang="it-IT" sz="3600" b="1" dirty="0" smtClean="0">
                <a:ln/>
                <a:solidFill>
                  <a:schemeClr val="accent3"/>
                </a:solidFill>
              </a:rPr>
              <a:t>Il futuro è </a:t>
            </a:r>
          </a:p>
          <a:p>
            <a:pPr algn="ctr"/>
            <a:r>
              <a:rPr lang="it-IT" sz="3600" b="1" dirty="0">
                <a:ln/>
                <a:solidFill>
                  <a:schemeClr val="accent3"/>
                </a:solidFill>
              </a:rPr>
              <a:t>n</a:t>
            </a:r>
            <a:r>
              <a:rPr lang="it-IT" sz="3600" b="1" dirty="0" smtClean="0">
                <a:ln/>
                <a:solidFill>
                  <a:schemeClr val="accent3"/>
                </a:solidFill>
              </a:rPr>
              <a:t>ei vostri </a:t>
            </a:r>
            <a:r>
              <a:rPr lang="it-IT" sz="4800" b="1" dirty="0" smtClean="0">
                <a:ln/>
                <a:solidFill>
                  <a:schemeClr val="accent3"/>
                </a:solidFill>
              </a:rPr>
              <a:t>occhi…</a:t>
            </a:r>
            <a:endParaRPr lang="it-IT" sz="48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5" name="Immagine 4" descr="Occhi sensibili alla luce: c’è un rimedio? - Lisi &amp; Bartolome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77"/>
          <a:stretch/>
        </p:blipFill>
        <p:spPr>
          <a:xfrm>
            <a:off x="866918" y="3575251"/>
            <a:ext cx="3434189" cy="2557907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6178163" y="1667008"/>
            <a:ext cx="5477499" cy="1227267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algn="ctr"/>
            <a:r>
              <a:rPr lang="it-IT" sz="4800" b="1" dirty="0">
                <a:ln>
                  <a:solidFill>
                    <a:srgbClr val="000000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…e nelle vostre mani</a:t>
            </a:r>
          </a:p>
        </p:txBody>
      </p:sp>
      <p:pic>
        <p:nvPicPr>
          <p:cNvPr id="8" name="Immagine 7" descr="&quot;Stop Cracking your Knuckles!&quot; | KC Bone &amp; Join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511" y="3219005"/>
            <a:ext cx="3885537" cy="2914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518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9301">
        <p14:shred/>
      </p:transition>
    </mc:Choice>
    <mc:Fallback xmlns="">
      <p:transition spd="slow" advTm="93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41906" y="349858"/>
            <a:ext cx="11219291" cy="62258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it-IT" sz="54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Lungo il cammino </a:t>
            </a:r>
          </a:p>
          <a:p>
            <a:pPr algn="ctr"/>
            <a:r>
              <a:rPr lang="it-IT" sz="5400" dirty="0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 troverete spesso</a:t>
            </a:r>
          </a:p>
          <a:p>
            <a:pPr algn="ctr"/>
            <a:r>
              <a:rPr lang="it-IT" sz="5400" dirty="0" smtClean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davanti un bivio…</a:t>
            </a:r>
          </a:p>
          <a:p>
            <a:pPr algn="ctr"/>
            <a:r>
              <a:rPr lang="it-IT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APRITE LA PORTA AI VOSTRI</a:t>
            </a:r>
          </a:p>
          <a:p>
            <a:pPr algn="ctr"/>
            <a:r>
              <a:rPr lang="it-IT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SOGNI…..</a:t>
            </a:r>
            <a:endParaRPr lang="it-IT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8750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2234">
        <p15:prstTrans prst="origami"/>
      </p:transition>
    </mc:Choice>
    <mc:Fallback xmlns="">
      <p:transition spd="slow" advTm="122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101009" y="701213"/>
            <a:ext cx="8833588" cy="205788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dirty="0" smtClean="0">
                <a:ln/>
                <a:solidFill>
                  <a:schemeClr val="accent4"/>
                </a:solidFill>
              </a:rPr>
              <a:t>COLORATELI…</a:t>
            </a:r>
            <a:endParaRPr lang="it-IT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3" name="Immagine 2" descr="tempere e pennello — Foto Stock © Karuka #32681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03" y="2919233"/>
            <a:ext cx="9891421" cy="3765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7692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854">
        <p15:prstTrans prst="crush"/>
      </p:transition>
    </mc:Choice>
    <mc:Fallback xmlns="">
      <p:transition spd="slow" advTm="58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42268" y="367258"/>
            <a:ext cx="9699721" cy="230437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it-IT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Affidateli al vento…</a:t>
            </a:r>
            <a:endParaRPr lang="it-IT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Immagine 2" descr="Aspettando il 2013 | Diemme - La strada è lunga, ma la sto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6921">
            <a:off x="7629159" y="2631881"/>
            <a:ext cx="2361199" cy="3282067"/>
          </a:xfrm>
          <a:prstGeom prst="rect">
            <a:avLst/>
          </a:prstGeom>
        </p:spPr>
      </p:pic>
      <p:pic>
        <p:nvPicPr>
          <p:cNvPr id="1026" name="Picture 2" descr="Foto Vento Cartoon, Immagini E Vettoria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0018">
            <a:off x="1832684" y="3413430"/>
            <a:ext cx="4616078" cy="29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302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8473">
        <p14:honeycomb/>
      </p:transition>
    </mc:Choice>
    <mc:Fallback xmlns="">
      <p:transition spd="slow" advTm="84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58742" y="979509"/>
            <a:ext cx="10648936" cy="23282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it-IT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Dite sempre a voi stessi:</a:t>
            </a:r>
            <a:endParaRPr lang="it-IT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Immagine 2" descr="Oggi mi gira bene | Diemme - La strada è lunga, ma la sto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96" y="3453344"/>
            <a:ext cx="8428382" cy="29894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407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5">
        <p14:ferris dir="l"/>
      </p:transition>
    </mc:Choice>
    <mc:Fallback xmlns="">
      <p:transition spd="slow" advTm="7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El Tren de la Vida – Eleansar's Blo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29" y="458645"/>
            <a:ext cx="9644931" cy="612361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068263" y="355277"/>
            <a:ext cx="8711841" cy="2594657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pPr algn="ctr"/>
            <a:r>
              <a:rPr lang="it-IT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Cari ragazzi,</a:t>
            </a:r>
          </a:p>
          <a:p>
            <a:pPr algn="ctr"/>
            <a:r>
              <a:rPr lang="it-IT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Siamo ormai giunti alla fine del viaggio.</a:t>
            </a:r>
          </a:p>
          <a:p>
            <a:pPr algn="ctr"/>
            <a:r>
              <a:rPr lang="it-IT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È sempre un po’triste la fine di un viaggio…</a:t>
            </a:r>
            <a:endParaRPr lang="it-IT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811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6713">
        <p14:glitter pattern="hexagon"/>
      </p:transition>
    </mc:Choice>
    <mc:Fallback xmlns="">
      <p:transition spd="slow" advTm="6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405518" y="1558455"/>
            <a:ext cx="11163630" cy="5168347"/>
          </a:xfrm>
          <a:prstGeom prst="rect">
            <a:avLst/>
          </a:prstGeom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/>
            <a:r>
              <a:rPr lang="it-IT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Date sempre un senso alla vita</a:t>
            </a:r>
          </a:p>
          <a:p>
            <a:pPr algn="ctr"/>
            <a:r>
              <a:rPr lang="it-IT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r>
              <a:rPr lang="it-IT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siate il meglio di ciò che sarete…. </a:t>
            </a:r>
            <a:endParaRPr lang="it-IT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46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460">
        <p14:prism isContent="1" isInverted="1"/>
      </p:transition>
    </mc:Choice>
    <mc:Fallback xmlns="">
      <p:transition spd="slow" advTm="6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536276" y="335454"/>
            <a:ext cx="1171855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it-IT" sz="54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E’ </a:t>
            </a:r>
            <a:r>
              <a:rPr lang="it-IT" sz="54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ora giunto il momento di </a:t>
            </a:r>
            <a:r>
              <a:rPr lang="it-IT" sz="5400" dirty="0" err="1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</a:t>
            </a:r>
            <a:r>
              <a:rPr lang="it-IT" sz="54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andare . . .</a:t>
            </a:r>
            <a:endParaRPr lang="it-IT" sz="5400" b="0" cap="none" spc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73920" y="2434598"/>
            <a:ext cx="108350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</a:t>
            </a:r>
            <a:r>
              <a:rPr lang="it-IT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il nostro non è </a:t>
            </a:r>
            <a:r>
              <a:rPr lang="it-IT" sz="5400" b="0" cap="none" spc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un </a:t>
            </a:r>
            <a:r>
              <a:rPr lang="it-IT" sz="540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‘’</a:t>
            </a:r>
            <a:r>
              <a:rPr lang="it-IT" sz="5400" b="0" cap="none" spc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ADDIO</a:t>
            </a:r>
            <a:r>
              <a:rPr lang="it-IT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’’,</a:t>
            </a:r>
          </a:p>
          <a:p>
            <a:pPr algn="ctr"/>
            <a:r>
              <a:rPr lang="it-IT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è</a:t>
            </a:r>
            <a:r>
              <a:rPr lang="it-IT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solo un ARRIVEDERCI . . . . </a:t>
            </a:r>
            <a:endParaRPr lang="it-IT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451827" y="5137551"/>
            <a:ext cx="5061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n</a:t>
            </a:r>
            <a:r>
              <a:rPr lang="it-IT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ella VITA !!!!!!!</a:t>
            </a:r>
            <a:endParaRPr lang="it-IT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983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898">
        <p:checker/>
      </p:transition>
    </mc:Choice>
    <mc:Fallback xmlns="">
      <p:transition spd="slow" advTm="8898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18" y="3180598"/>
            <a:ext cx="11990567" cy="357801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-92766" y="72054"/>
            <a:ext cx="1228476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2800" dirty="0" smtClean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                            Questi </a:t>
            </a:r>
            <a:r>
              <a:rPr lang="it-IT" sz="280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banchi domani si riempiranno</a:t>
            </a:r>
          </a:p>
          <a:p>
            <a:pPr lvl="0" algn="ctr"/>
            <a:r>
              <a:rPr lang="it-IT" sz="2800" dirty="0" smtClean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                       di </a:t>
            </a:r>
            <a:r>
              <a:rPr lang="it-IT" sz="280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altri volti, di altre voci,</a:t>
            </a:r>
          </a:p>
          <a:p>
            <a:pPr lvl="0" algn="ctr"/>
            <a:r>
              <a:rPr lang="it-IT" sz="2800" dirty="0" smtClean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                     ma </a:t>
            </a:r>
            <a:r>
              <a:rPr lang="it-IT" sz="280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porteremo sempre dentro </a:t>
            </a:r>
          </a:p>
          <a:p>
            <a:pPr lvl="0" algn="ctr"/>
            <a:r>
              <a:rPr lang="it-IT" sz="2800" dirty="0" smtClean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                      il </a:t>
            </a:r>
            <a:r>
              <a:rPr lang="it-IT" sz="280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ricordo di questi bellissimi anni </a:t>
            </a:r>
          </a:p>
          <a:p>
            <a:pPr lvl="0" algn="ctr"/>
            <a:r>
              <a:rPr lang="it-IT" sz="2800" dirty="0" smtClean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                   trascorsi </a:t>
            </a:r>
            <a:r>
              <a:rPr lang="it-IT" sz="280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insieme e sfogliando fra i nostri ricordi,</a:t>
            </a:r>
          </a:p>
          <a:p>
            <a:pPr lvl="0" algn="ctr"/>
            <a:r>
              <a:rPr lang="it-IT" sz="2800" dirty="0" smtClean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                           anche </a:t>
            </a:r>
            <a:r>
              <a:rPr lang="it-IT" sz="280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quando il tempo li avrà </a:t>
            </a:r>
            <a:r>
              <a:rPr lang="it-IT" sz="2800" dirty="0" smtClean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sbiaditi,</a:t>
            </a:r>
            <a:endParaRPr lang="it-IT" sz="2800" dirty="0">
              <a:ln w="0"/>
              <a:solidFill>
                <a:schemeClr val="accent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lvl="0" algn="ctr"/>
            <a:r>
              <a:rPr lang="it-IT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 ricorderemo ancora perché qui avete lasciato una parte di voi…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9331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9323">
        <p15:prstTrans prst="fracture"/>
      </p:transition>
    </mc:Choice>
    <mc:Fallback xmlns="">
      <p:transition spd="slow" advTm="193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QQ Wallpapers: Love Heart HD Wallpaper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380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454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842">
        <p14:conveyor dir="l"/>
      </p:transition>
    </mc:Choice>
    <mc:Fallback xmlns="">
      <p:transition spd="slow" advTm="38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20278" y="861301"/>
            <a:ext cx="8675921" cy="232441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it-IT" sz="28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Con affetto le maestre</a:t>
            </a:r>
          </a:p>
          <a:p>
            <a:pPr algn="ctr"/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369455" y="3590671"/>
            <a:ext cx="29481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hnschrift Light" panose="020B0502040204020203" pitchFamily="34" charset="0"/>
              </a:rPr>
              <a:t>Gemma </a:t>
            </a:r>
            <a:endParaRPr lang="it-IT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027217" y="2376619"/>
            <a:ext cx="32528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Forte" panose="03060902040502070203" pitchFamily="66" charset="0"/>
              </a:rPr>
              <a:t>Angelina</a:t>
            </a:r>
            <a:endParaRPr lang="it-IT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Forte" panose="03060902040502070203" pitchFamily="66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7751926" y="5571609"/>
            <a:ext cx="42605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Mariassunta</a:t>
            </a:r>
            <a:endParaRPr lang="it-IT" sz="6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334330" y="1868787"/>
            <a:ext cx="26853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6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adley Hand ITC" panose="03070402050302030203" pitchFamily="66" charset="0"/>
              </a:rPr>
              <a:t>Rosaria</a:t>
            </a:r>
            <a:endParaRPr lang="it-IT" sz="6000" b="1" dirty="0">
              <a:ln/>
              <a:solidFill>
                <a:schemeClr val="accent3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-237609" y="793234"/>
            <a:ext cx="25593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it-IT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2528607" y="5777984"/>
            <a:ext cx="21595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5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Candara Light" panose="020E0502030303020204" pitchFamily="34" charset="0"/>
              </a:rPr>
              <a:t>Viviana</a:t>
            </a:r>
            <a:endParaRPr lang="it-IT" sz="5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Candara Light" panose="020E0502030303020204" pitchFamily="34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8800609" y="2055297"/>
            <a:ext cx="260359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Edwardian Script ITC" panose="030303020407070D0804" pitchFamily="66" charset="0"/>
              </a:rPr>
              <a:t>Isabella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6653624" y="3974114"/>
            <a:ext cx="4214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dwardian Script ITC" panose="030303020407070D0804" pitchFamily="66" charset="0"/>
              </a:rPr>
              <a:t>Rosa Angela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5430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3049">
        <p15:prstTrans prst="curtains"/>
      </p:transition>
    </mc:Choice>
    <mc:Fallback xmlns="">
      <p:transition spd="slow" advTm="230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0" grpId="0"/>
      <p:bldP spid="12" grpId="0"/>
      <p:bldP spid="14" grpId="0"/>
      <p:bldP spid="22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’ arrivato un treno carico di… di Gianni Rodari | Alla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1" y="166977"/>
            <a:ext cx="11797329" cy="6319087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683812" y="166977"/>
            <a:ext cx="10479819" cy="17199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lantDown">
              <a:avLst/>
            </a:prstTxWarp>
            <a:spAutoFit/>
          </a:bodyPr>
          <a:lstStyle/>
          <a:p>
            <a:pPr algn="ctr"/>
            <a:r>
              <a:rPr lang="it-IT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 altri viaggi vi attendono…</a:t>
            </a:r>
            <a:endParaRPr lang="it-IT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348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993">
        <p:circle/>
      </p:transition>
    </mc:Choice>
    <mc:Fallback xmlns="">
      <p:transition spd="slow" advTm="799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C 0.06901 3.7037E-6 0.125 0.05601 0.125 0.125 C 0.125 0.19398 0.06901 0.25 1.25E-6 0.25 C -0.06901 0.25 -0.125 0.19398 -0.125 0.125 C -0.125 0.05601 -0.06901 3.7037E-6 1.25E-6 3.7037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gabbiano - Wikizionari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105"/>
            <a:ext cx="12192000" cy="6835884"/>
          </a:xfrm>
          <a:prstGeom prst="rect">
            <a:avLst/>
          </a:prstGeom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304137" y="271391"/>
            <a:ext cx="11583726" cy="1621020"/>
          </a:xfrm>
        </p:spPr>
        <p:txBody>
          <a:bodyPr>
            <a:prstTxWarp prst="textDoubleWave1">
              <a:avLst/>
            </a:prstTxWarp>
          </a:bodyPr>
          <a:lstStyle/>
          <a:p>
            <a:r>
              <a:rPr lang="it-IT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 strade si separano……</a:t>
            </a:r>
            <a:br>
              <a:rPr lang="it-IT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it-IT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04137" y="5629523"/>
            <a:ext cx="9396454" cy="9804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cap="none" spc="0" dirty="0" smtClean="0">
                <a:ln/>
                <a:solidFill>
                  <a:schemeClr val="accent4"/>
                </a:solidFill>
                <a:effectLst/>
              </a:rPr>
              <a:t>Volerete lontano . . .</a:t>
            </a:r>
            <a:endParaRPr lang="it-IT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0811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578">
        <p15:prstTrans prst="drape"/>
      </p:transition>
    </mc:Choice>
    <mc:Fallback xmlns="">
      <p:transition spd="slow" advTm="85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33099" y="525834"/>
            <a:ext cx="9629692" cy="1293028"/>
          </a:xfrm>
        </p:spPr>
        <p:txBody>
          <a:bodyPr>
            <a:prstTxWarp prst="textWave2">
              <a:avLst/>
            </a:prstTxWarp>
          </a:bodyPr>
          <a:lstStyle/>
          <a:p>
            <a:r>
              <a:rPr lang="it-IT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Ognuno avrà il suo volo…</a:t>
            </a:r>
            <a:endParaRPr lang="it-IT" b="1" cap="none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9209" y="2107096"/>
            <a:ext cx="10008704" cy="1359672"/>
          </a:xfrm>
        </p:spPr>
        <p:txBody>
          <a:bodyPr>
            <a:prstTxWarp prst="textChevronInverted">
              <a:avLst/>
            </a:prstTxWarp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>
              <a:buNone/>
            </a:pPr>
            <a:r>
              <a:rPr lang="it-IT" b="1" dirty="0" smtClean="0">
                <a:ln/>
                <a:solidFill>
                  <a:schemeClr val="accent4"/>
                </a:solidFill>
              </a:rPr>
              <a:t>Ma mai solitario, perché con gli altri è più facile il cammino…</a:t>
            </a:r>
          </a:p>
          <a:p>
            <a:pPr marL="0" indent="0">
              <a:buNone/>
            </a:pPr>
            <a:r>
              <a:rPr lang="it-IT" b="1" dirty="0">
                <a:ln/>
                <a:solidFill>
                  <a:schemeClr val="accent4"/>
                </a:solidFill>
              </a:rPr>
              <a:t> </a:t>
            </a:r>
            <a:r>
              <a:rPr lang="it-IT" b="1" dirty="0" smtClean="0">
                <a:ln/>
                <a:solidFill>
                  <a:schemeClr val="accent4"/>
                </a:solidFill>
              </a:rPr>
              <a:t>           E allora………</a:t>
            </a:r>
            <a:endParaRPr lang="it-IT" b="1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06734" y="4206240"/>
            <a:ext cx="11553245" cy="1569660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it-IT" sz="9600" dirty="0" smtClean="0">
                <a:solidFill>
                  <a:schemeClr val="accent1"/>
                </a:solidFill>
              </a:rPr>
              <a:t>BUON VIAGGIO</a:t>
            </a:r>
            <a:r>
              <a:rPr lang="it-IT" dirty="0" smtClean="0">
                <a:solidFill>
                  <a:schemeClr val="accent1"/>
                </a:solidFill>
              </a:rPr>
              <a:t> </a:t>
            </a:r>
            <a:r>
              <a:rPr lang="it-IT" sz="9600" dirty="0" smtClean="0">
                <a:solidFill>
                  <a:schemeClr val="accent1"/>
                </a:solidFill>
              </a:rPr>
              <a:t>!!!</a:t>
            </a:r>
            <a:endParaRPr lang="it-IT" sz="9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301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416">
        <p14:reveal/>
      </p:transition>
    </mc:Choice>
    <mc:Fallback xmlns="">
      <p:transition spd="slow" advTm="134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vita va… | Just another WordPress.com site | Pagin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841" y="1749439"/>
            <a:ext cx="6574403" cy="4914366"/>
          </a:xfrm>
          <a:prstGeom prst="rect">
            <a:avLst/>
          </a:prstGeom>
        </p:spPr>
      </p:pic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138153" y="95415"/>
            <a:ext cx="10661375" cy="1293028"/>
          </a:xfrm>
        </p:spPr>
        <p:txBody>
          <a:bodyPr>
            <a:prstTxWarp prst="textWave2">
              <a:avLst/>
            </a:prstTxWarp>
          </a:bodyPr>
          <a:lstStyle/>
          <a:p>
            <a:r>
              <a:rPr lang="it-IT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Vi auguriamo strade sempre dritte</a:t>
            </a:r>
            <a:endParaRPr lang="it-IT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 rot="1967659">
            <a:off x="1117553" y="229363"/>
            <a:ext cx="2694267" cy="69865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2000" b="1" dirty="0" smtClean="0">
                <a:ln/>
                <a:solidFill>
                  <a:schemeClr val="accent4"/>
                </a:solidFill>
              </a:rPr>
              <a:t>                               </a:t>
            </a:r>
            <a:r>
              <a:rPr lang="it-IT" sz="2800" b="1" dirty="0" smtClean="0">
                <a:ln/>
                <a:solidFill>
                  <a:schemeClr val="accent4"/>
                </a:solidFill>
                <a:latin typeface="Cooper Black" panose="0208090404030B020404" pitchFamily="18" charset="0"/>
              </a:rPr>
              <a:t>A</a:t>
            </a:r>
          </a:p>
          <a:p>
            <a:pPr algn="ctr"/>
            <a:r>
              <a:rPr lang="it-IT" sz="2800" b="1" cap="none" spc="0" dirty="0" smtClean="0">
                <a:ln/>
                <a:solidFill>
                  <a:schemeClr val="accent4"/>
                </a:solidFill>
                <a:effectLst/>
                <a:latin typeface="Cooper Black" panose="0208090404030B020404" pitchFamily="18" charset="0"/>
              </a:rPr>
              <a:t>                       T</a:t>
            </a:r>
          </a:p>
          <a:p>
            <a:pPr algn="ctr"/>
            <a:r>
              <a:rPr lang="it-IT" sz="2800" b="1" dirty="0" smtClean="0">
                <a:ln/>
                <a:solidFill>
                  <a:schemeClr val="accent4"/>
                </a:solidFill>
                <a:latin typeface="Cooper Black" panose="0208090404030B020404" pitchFamily="18" charset="0"/>
              </a:rPr>
              <a:t>                     I</a:t>
            </a:r>
          </a:p>
          <a:p>
            <a:pPr algn="ctr"/>
            <a:r>
              <a:rPr lang="it-IT" sz="2800" b="1" dirty="0" smtClean="0">
                <a:ln/>
                <a:solidFill>
                  <a:schemeClr val="accent4"/>
                </a:solidFill>
                <a:latin typeface="Cooper Black" panose="0208090404030B020404" pitchFamily="18" charset="0"/>
              </a:rPr>
              <a:t>                    L</a:t>
            </a:r>
          </a:p>
          <a:p>
            <a:pPr algn="ctr"/>
            <a:r>
              <a:rPr lang="it-IT" sz="2800" b="1" dirty="0" smtClean="0">
                <a:ln/>
                <a:solidFill>
                  <a:schemeClr val="accent4"/>
                </a:solidFill>
                <a:latin typeface="Cooper Black" panose="0208090404030B020404" pitchFamily="18" charset="0"/>
              </a:rPr>
              <a:t>                   A</a:t>
            </a:r>
          </a:p>
          <a:p>
            <a:pPr algn="ctr"/>
            <a:r>
              <a:rPr lang="it-IT" sz="2800" b="1" dirty="0" smtClean="0">
                <a:ln/>
                <a:solidFill>
                  <a:schemeClr val="accent4"/>
                </a:solidFill>
                <a:latin typeface="Cooper Black" panose="0208090404030B020404" pitchFamily="18" charset="0"/>
              </a:rPr>
              <a:t>                 S</a:t>
            </a:r>
          </a:p>
          <a:p>
            <a:pPr algn="ctr"/>
            <a:endParaRPr lang="it-IT" sz="2800" b="1" dirty="0">
              <a:ln/>
              <a:solidFill>
                <a:schemeClr val="accent4"/>
              </a:solidFill>
              <a:latin typeface="Cooper Black" panose="0208090404030B020404" pitchFamily="18" charset="0"/>
            </a:endParaRPr>
          </a:p>
          <a:p>
            <a:pPr algn="ctr"/>
            <a:r>
              <a:rPr lang="it-IT" sz="2800" b="1" dirty="0" smtClean="0">
                <a:ln/>
                <a:solidFill>
                  <a:schemeClr val="accent4"/>
                </a:solidFill>
                <a:latin typeface="Cooper Black" panose="0208090404030B020404" pitchFamily="18" charset="0"/>
              </a:rPr>
              <a:t>              N</a:t>
            </a:r>
          </a:p>
          <a:p>
            <a:pPr algn="ctr"/>
            <a:r>
              <a:rPr lang="it-IT" sz="2800" b="1" dirty="0" smtClean="0">
                <a:ln/>
                <a:solidFill>
                  <a:schemeClr val="accent4"/>
                </a:solidFill>
                <a:latin typeface="Cooper Black" panose="0208090404030B020404" pitchFamily="18" charset="0"/>
              </a:rPr>
              <a:t>            I</a:t>
            </a:r>
          </a:p>
          <a:p>
            <a:pPr algn="ctr"/>
            <a:endParaRPr lang="it-IT" sz="2800" b="1" dirty="0">
              <a:ln/>
              <a:solidFill>
                <a:schemeClr val="accent4"/>
              </a:solidFill>
              <a:latin typeface="Cooper Black" panose="0208090404030B020404" pitchFamily="18" charset="0"/>
            </a:endParaRPr>
          </a:p>
          <a:p>
            <a:pPr algn="ctr"/>
            <a:r>
              <a:rPr lang="it-IT" sz="2800" b="1" dirty="0" smtClean="0">
                <a:ln/>
                <a:solidFill>
                  <a:schemeClr val="accent4"/>
                </a:solidFill>
                <a:latin typeface="Cooper Black" panose="0208090404030B020404" pitchFamily="18" charset="0"/>
              </a:rPr>
              <a:t>         E</a:t>
            </a:r>
          </a:p>
          <a:p>
            <a:pPr algn="ctr"/>
            <a:r>
              <a:rPr lang="it-IT" sz="2800" b="1" dirty="0" smtClean="0">
                <a:ln/>
                <a:solidFill>
                  <a:schemeClr val="accent4"/>
                </a:solidFill>
                <a:latin typeface="Cooper Black" panose="0208090404030B020404" pitchFamily="18" charset="0"/>
              </a:rPr>
              <a:t>        R</a:t>
            </a:r>
          </a:p>
          <a:p>
            <a:pPr algn="ctr"/>
            <a:r>
              <a:rPr lang="it-IT" sz="2800" b="1" dirty="0" smtClean="0">
                <a:ln/>
                <a:solidFill>
                  <a:schemeClr val="accent4"/>
                </a:solidFill>
                <a:latin typeface="Cooper Black" panose="0208090404030B020404" pitchFamily="18" charset="0"/>
              </a:rPr>
              <a:t>       P</a:t>
            </a:r>
          </a:p>
          <a:p>
            <a:pPr algn="ctr"/>
            <a:r>
              <a:rPr lang="it-IT" sz="2800" b="1" dirty="0" smtClean="0">
                <a:ln/>
                <a:solidFill>
                  <a:schemeClr val="accent4"/>
                </a:solidFill>
                <a:latin typeface="Cooper Black" panose="0208090404030B020404" pitchFamily="18" charset="0"/>
              </a:rPr>
              <a:t>    M</a:t>
            </a:r>
          </a:p>
          <a:p>
            <a:pPr algn="ctr"/>
            <a:r>
              <a:rPr lang="it-IT" sz="2800" b="1" dirty="0" smtClean="0">
                <a:ln/>
                <a:solidFill>
                  <a:schemeClr val="accent4"/>
                </a:solidFill>
                <a:latin typeface="Cooper Black" panose="0208090404030B020404" pitchFamily="18" charset="0"/>
              </a:rPr>
              <a:t>  E</a:t>
            </a:r>
          </a:p>
          <a:p>
            <a:pPr algn="ctr"/>
            <a:r>
              <a:rPr lang="it-IT" sz="2800" b="1" dirty="0" smtClean="0">
                <a:ln/>
                <a:solidFill>
                  <a:schemeClr val="accent4"/>
                </a:solidFill>
                <a:latin typeface="Cooper Black" panose="0208090404030B020404" pitchFamily="18" charset="0"/>
              </a:rPr>
              <a:t>S</a:t>
            </a:r>
          </a:p>
        </p:txBody>
      </p:sp>
      <p:sp>
        <p:nvSpPr>
          <p:cNvPr id="7" name="Freccia in su 6"/>
          <p:cNvSpPr/>
          <p:nvPr/>
        </p:nvSpPr>
        <p:spPr>
          <a:xfrm rot="2805456">
            <a:off x="837424" y="1793311"/>
            <a:ext cx="1168841" cy="242514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139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06">
        <p15:prstTrans prst="drape"/>
      </p:transition>
    </mc:Choice>
    <mc:Fallback xmlns="">
      <p:transition spd="slow" advTm="75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25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5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50"/>
                            </p:stCondLst>
                            <p:childTnLst>
                              <p:par>
                                <p:cTn id="5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25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750"/>
                            </p:stCondLst>
                            <p:childTnLst>
                              <p:par>
                                <p:cTn id="6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25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0" dur="25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250"/>
                            </p:stCondLst>
                            <p:childTnLst>
                              <p:par>
                                <p:cTn id="72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50" decel="500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" decel="500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2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250"/>
                            </p:stCondLst>
                            <p:childTnLst>
                              <p:par>
                                <p:cTn id="9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57185" y="517303"/>
            <a:ext cx="8610600" cy="1293028"/>
          </a:xfrm>
        </p:spPr>
        <p:txBody>
          <a:bodyPr>
            <a:prstTxWarp prst="textWave4">
              <a:avLst/>
            </a:prstTxWarp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Cinque anni fa abbiamo</a:t>
            </a:r>
            <a:br>
              <a:rPr lang="it-IT" dirty="0" smtClean="0">
                <a:solidFill>
                  <a:srgbClr val="FFFF00"/>
                </a:solidFill>
              </a:rPr>
            </a:br>
            <a:r>
              <a:rPr lang="it-IT" dirty="0" smtClean="0">
                <a:solidFill>
                  <a:srgbClr val="FFFF00"/>
                </a:solidFill>
              </a:rPr>
              <a:t>piantato DUE ‘’</a:t>
            </a:r>
            <a:r>
              <a:rPr lang="it-IT" dirty="0" err="1" smtClean="0">
                <a:solidFill>
                  <a:srgbClr val="FFFF00"/>
                </a:solidFill>
              </a:rPr>
              <a:t>alberI</a:t>
            </a:r>
            <a:r>
              <a:rPr lang="it-IT" dirty="0" smtClean="0">
                <a:solidFill>
                  <a:srgbClr val="FFFF00"/>
                </a:solidFill>
              </a:rPr>
              <a:t>’’  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/>
          <a:stretch/>
        </p:blipFill>
        <p:spPr>
          <a:xfrm rot="16503643">
            <a:off x="8036068" y="2570106"/>
            <a:ext cx="3109317" cy="4198572"/>
          </a:xfrm>
        </p:spPr>
      </p:pic>
      <p:sp>
        <p:nvSpPr>
          <p:cNvPr id="10" name="Rettangolo 9"/>
          <p:cNvSpPr/>
          <p:nvPr/>
        </p:nvSpPr>
        <p:spPr>
          <a:xfrm>
            <a:off x="394002" y="2410340"/>
            <a:ext cx="4423480" cy="461665"/>
          </a:xfrm>
          <a:prstGeom prst="rect">
            <a:avLst/>
          </a:prstGeom>
        </p:spPr>
        <p:txBody>
          <a:bodyPr wrap="square">
            <a:prstTxWarp prst="textCurveDown">
              <a:avLst/>
            </a:prstTxWarp>
            <a:spAutoFit/>
          </a:bodyPr>
          <a:lstStyle/>
          <a:p>
            <a:pPr algn="ctr"/>
            <a:r>
              <a:rPr lang="it-IT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L’ALBERO DELLA 1° A</a:t>
            </a:r>
            <a:endParaRPr lang="it-IT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7808180" y="2313830"/>
            <a:ext cx="3919994" cy="502203"/>
          </a:xfrm>
          <a:prstGeom prst="rect">
            <a:avLst/>
          </a:prstGeom>
        </p:spPr>
        <p:txBody>
          <a:bodyPr wrap="square">
            <a:prstTxWarp prst="textCurveUp">
              <a:avLst/>
            </a:prstTxWarp>
            <a:spAutoFit/>
          </a:bodyPr>
          <a:lstStyle/>
          <a:p>
            <a:pPr algn="ctr"/>
            <a:r>
              <a:rPr lang="it-IT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L’ALBERO DELLA 1° B</a:t>
            </a:r>
            <a:endParaRPr lang="it-IT" sz="2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5" name="Immagine 14" descr="Save Tree PNG File | PNG All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324"/>
            <a:ext cx="1959205" cy="2184725"/>
          </a:xfrm>
          <a:prstGeom prst="rect">
            <a:avLst/>
          </a:prstGeom>
        </p:spPr>
      </p:pic>
      <p:pic>
        <p:nvPicPr>
          <p:cNvPr id="4" name="Segnaposto contenuto 3"/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2" b="19808"/>
          <a:stretch/>
        </p:blipFill>
        <p:spPr>
          <a:xfrm rot="21330625">
            <a:off x="505758" y="3278475"/>
            <a:ext cx="4403787" cy="3027976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221" y="3526958"/>
            <a:ext cx="2091674" cy="17288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5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7021">
        <p:dissolve/>
      </p:transition>
    </mc:Choice>
    <mc:Fallback xmlns="">
      <p:transition spd="slow" advTm="17021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1404" y="83904"/>
            <a:ext cx="6919969" cy="129302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prstTxWarp prst="textCanUp">
              <a:avLst/>
            </a:prstTxWarp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it-IT" b="1" cap="none" dirty="0" smtClean="0">
                <a:ln/>
                <a:solidFill>
                  <a:schemeClr val="accent4"/>
                </a:solidFill>
              </a:rPr>
              <a:t>Li abbiamo curati…</a:t>
            </a:r>
            <a:endParaRPr lang="it-IT" b="1" cap="none" dirty="0">
              <a:ln/>
              <a:solidFill>
                <a:schemeClr val="accent4"/>
              </a:solidFill>
            </a:endParaRPr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0437">
            <a:off x="2413442" y="1657168"/>
            <a:ext cx="3444743" cy="1937668"/>
          </a:xfrm>
        </p:spPr>
      </p:pic>
      <p:pic>
        <p:nvPicPr>
          <p:cNvPr id="7" name="Segnaposto contenuto 6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7155">
            <a:off x="312360" y="1526286"/>
            <a:ext cx="1719355" cy="2292474"/>
          </a:xfr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3"/>
          <a:stretch/>
        </p:blipFill>
        <p:spPr>
          <a:xfrm rot="259165">
            <a:off x="8097524" y="1942471"/>
            <a:ext cx="1668283" cy="265492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6"/>
          <a:stretch/>
        </p:blipFill>
        <p:spPr>
          <a:xfrm rot="21414953">
            <a:off x="6190388" y="2235413"/>
            <a:ext cx="1639915" cy="249191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20"/>
          <a:stretch/>
        </p:blipFill>
        <p:spPr>
          <a:xfrm rot="21387091">
            <a:off x="5968231" y="5111579"/>
            <a:ext cx="2283643" cy="1458393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8" t="29112" b="20316"/>
          <a:stretch/>
        </p:blipFill>
        <p:spPr>
          <a:xfrm>
            <a:off x="248521" y="3944395"/>
            <a:ext cx="3357392" cy="139735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179">
            <a:off x="8437877" y="4694928"/>
            <a:ext cx="1154212" cy="2051933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9" b="3073"/>
          <a:stretch/>
        </p:blipFill>
        <p:spPr>
          <a:xfrm rot="21364551">
            <a:off x="9875276" y="3818402"/>
            <a:ext cx="2130484" cy="285876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7580">
            <a:off x="472712" y="5333915"/>
            <a:ext cx="1877693" cy="140827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49407" y="5174529"/>
            <a:ext cx="1402599" cy="1870132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4897">
            <a:off x="10243819" y="1310323"/>
            <a:ext cx="1751012" cy="2334683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157" y="3790898"/>
            <a:ext cx="2102991" cy="1577244"/>
          </a:xfrm>
          <a:prstGeom prst="rect">
            <a:avLst/>
          </a:prstGeom>
        </p:spPr>
      </p:pic>
      <p:pic>
        <p:nvPicPr>
          <p:cNvPr id="20" name="Immagine 19" descr="Annaffiare le piante senza sprecare acqua? Ecco come fare ...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442" y="215513"/>
            <a:ext cx="2646546" cy="1509205"/>
          </a:xfrm>
          <a:prstGeom prst="rect">
            <a:avLst/>
          </a:prstGeom>
        </p:spPr>
      </p:pic>
      <p:sp>
        <p:nvSpPr>
          <p:cNvPr id="3" name="Freccia circolare in su 2"/>
          <p:cNvSpPr/>
          <p:nvPr/>
        </p:nvSpPr>
        <p:spPr>
          <a:xfrm>
            <a:off x="5344167" y="1252743"/>
            <a:ext cx="2816369" cy="86804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24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72"/>
    </mc:Choice>
    <mc:Fallback xmlns="">
      <p:transition spd="slow" advTm="33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5667">
            <a:off x="271417" y="133111"/>
            <a:ext cx="2153000" cy="1614750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9265">
            <a:off x="225522" y="1880880"/>
            <a:ext cx="3307080" cy="198424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2774">
            <a:off x="214684" y="4375204"/>
            <a:ext cx="2486108" cy="186458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2" b="4150"/>
          <a:stretch/>
        </p:blipFill>
        <p:spPr>
          <a:xfrm rot="21374775">
            <a:off x="3099683" y="3848430"/>
            <a:ext cx="2862469" cy="291812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733">
            <a:off x="3761073" y="180301"/>
            <a:ext cx="3144527" cy="222755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217">
            <a:off x="6536743" y="3404350"/>
            <a:ext cx="5239247" cy="314354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143" y="133979"/>
            <a:ext cx="2232494" cy="297665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99">
            <a:off x="9408503" y="351289"/>
            <a:ext cx="2640505" cy="20506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2181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7290">
        <p15:prstTrans prst="fallOver"/>
      </p:transition>
    </mc:Choice>
    <mc:Fallback xmlns="">
      <p:transition spd="slow" advTm="172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2|1.5|1.5|2.3|2.5|2.6|1.4|1.4|2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5|0.9|1.4|2|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4|2.6|1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.5|2.7|2.3|2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5|1.5|2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8|1.8|1.5|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1|1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7|2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7|2.1|1.9|1.6|1.9|3|1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1|2.9|3.2|3.6|2.4|2.6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5|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3|2.9|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2|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3|3.7|1.9|2.3|2.2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|1.5|2.5|2.5|1.6|1.4|1.5|2|1.3|2.8|1.6|2.2|1.4|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.9|1.4|2.6|2.7|1.6|1.7"/>
</p:tagLst>
</file>

<file path=ppt/theme/theme1.xml><?xml version="1.0" encoding="utf-8"?>
<a:theme xmlns:a="http://schemas.openxmlformats.org/drawingml/2006/main" name="Scia di vapore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TM04033937[[fn=Scia di vapore]]</Template>
  <TotalTime>383</TotalTime>
  <Words>314</Words>
  <Application>Microsoft Office PowerPoint</Application>
  <PresentationFormat>Widescreen</PresentationFormat>
  <Paragraphs>71</Paragraphs>
  <Slides>24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4" baseType="lpstr">
      <vt:lpstr>Arial</vt:lpstr>
      <vt:lpstr>Bahnschrift Light</vt:lpstr>
      <vt:lpstr>Bradley Hand ITC</vt:lpstr>
      <vt:lpstr>Candara Light</vt:lpstr>
      <vt:lpstr>Century Gothic</vt:lpstr>
      <vt:lpstr>Cooper Black</vt:lpstr>
      <vt:lpstr>Edwardian Script ITC</vt:lpstr>
      <vt:lpstr>Forte</vt:lpstr>
      <vt:lpstr>Franklin Gothic Demi Cond</vt:lpstr>
      <vt:lpstr>Scia di vapore</vt:lpstr>
      <vt:lpstr>Cinque meravigliosi anni…</vt:lpstr>
      <vt:lpstr>Presentazione standard di PowerPoint</vt:lpstr>
      <vt:lpstr>Presentazione standard di PowerPoint</vt:lpstr>
      <vt:lpstr>Le strade si separano…… </vt:lpstr>
      <vt:lpstr>Ognuno avrà il suo volo…</vt:lpstr>
      <vt:lpstr>Vi auguriamo strade sempre dritte</vt:lpstr>
      <vt:lpstr>Cinque anni fa abbiamo piantato DUE ‘’alberI’’  </vt:lpstr>
      <vt:lpstr>Li abbiamo curati…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Cinque meravigliosi anni…</dc:title>
  <dc:creator>Utente Windows</dc:creator>
  <cp:lastModifiedBy>Utente Windows</cp:lastModifiedBy>
  <cp:revision>49</cp:revision>
  <dcterms:created xsi:type="dcterms:W3CDTF">2020-05-20T08:11:56Z</dcterms:created>
  <dcterms:modified xsi:type="dcterms:W3CDTF">2020-05-22T17:02:17Z</dcterms:modified>
</cp:coreProperties>
</file>